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11"/>
  </p:notesMasterIdLst>
  <p:sldIdLst>
    <p:sldId id="273" r:id="rId5"/>
    <p:sldId id="265" r:id="rId6"/>
    <p:sldId id="266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7A7"/>
    <a:srgbClr val="009246"/>
    <a:srgbClr val="0001BE"/>
    <a:srgbClr val="FD4F00"/>
    <a:srgbClr val="DB2719"/>
    <a:srgbClr val="F5A3C7"/>
    <a:srgbClr val="9FC9EB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2077" autoAdjust="0"/>
  </p:normalViewPr>
  <p:slideViewPr>
    <p:cSldViewPr snapToGrid="0">
      <p:cViewPr>
        <p:scale>
          <a:sx n="123" d="100"/>
          <a:sy n="123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67628D0-572D-49D5-95B7-70E079FDA649}" type="datetimeFigureOut">
              <a:rPr lang="fi-FI"/>
              <a:pPr>
                <a:defRPr/>
              </a:pPr>
              <a:t>23.10.2018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417FE9A-A7B1-4ADA-9731-9025DA6C632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1014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2" y="6057445"/>
            <a:ext cx="1166949" cy="57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87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2" y="6057445"/>
            <a:ext cx="1166949" cy="57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7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DD52E-EF63-4E67-A0E0-0B9456E13C63}" type="datetime1">
              <a:rPr lang="fi-FI"/>
              <a:pPr>
                <a:defRPr/>
              </a:pPr>
              <a:t>23.10.2018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6780A-E821-4774-BA75-9405C738FE3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8445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FE7051-83E0-4CD1-8EFD-D5E448690FAF}" type="datetime1">
              <a:rPr lang="fi-FI"/>
              <a:pPr>
                <a:defRPr/>
              </a:pPr>
              <a:t>23.10.2018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FC3BF4-C8D2-4441-8297-BAD0F5F1FD9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2" y="6057445"/>
            <a:ext cx="1166949" cy="57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841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46FF7-5D7F-43E2-A80D-60AE04A2C6A0}" type="datetime1">
              <a:rPr lang="fi-FI"/>
              <a:pPr>
                <a:defRPr/>
              </a:pPr>
              <a:t>23.10.2018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0B4D3-23A3-4858-8D28-FC03DF3DDFB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125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7584-F5BA-4440-8131-90A36122639C}" type="datetime1">
              <a:rPr lang="fi-FI"/>
              <a:pPr>
                <a:defRPr/>
              </a:pPr>
              <a:t>23.10.2018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BB09000-F752-444F-A0C7-0EFA0B6ECCC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8564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3BDB3-F654-42B0-8ED6-65EEC81E2945}" type="datetime1">
              <a:rPr lang="fi-FI"/>
              <a:pPr>
                <a:defRPr/>
              </a:pPr>
              <a:t>23.10.2018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3A7DF-5DB8-4487-9A32-CA86284EB02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1172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2325383"/>
            <a:ext cx="5364000" cy="3852216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2325383"/>
            <a:ext cx="5364000" cy="3852216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25C5A-8EFF-41AF-A559-AF6A4FF4F168}" type="datetime1">
              <a:rPr lang="fi-FI"/>
              <a:pPr>
                <a:defRPr/>
              </a:pPr>
              <a:t>23.10.2018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BFCDB-79F6-43A4-AAA7-3FBC8B6F9FF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6464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1250422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50422"/>
            <a:ext cx="6371618" cy="4427177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AEF89-9FD0-461D-8DF8-F024498CFD4C}" type="datetime1">
              <a:rPr lang="fi-FI"/>
              <a:pPr>
                <a:defRPr/>
              </a:pPr>
              <a:t>23.10.2018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4B3A8-9708-494D-BDAC-74BBC5EBB5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29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B0500-B0D8-412D-AF3E-20555C7308E1}" type="datetime1">
              <a:rPr lang="fi-FI"/>
              <a:pPr>
                <a:defRPr/>
              </a:pPr>
              <a:t>23.10.2018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2A329-027B-4116-9899-A8B8FBF70C7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3007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3C3CA-EDDE-40D0-90BC-7ED7FF09934D}" type="datetime1">
              <a:rPr lang="fi-FI"/>
              <a:pPr>
                <a:defRPr/>
              </a:pPr>
              <a:t>23.10.2018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3AF3E-D66E-4573-A6E2-2EFE2649B34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111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2" y="6057445"/>
            <a:ext cx="1166949" cy="57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16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5631A-79D0-47D8-B771-E3F55DD88CF4}" type="datetime1">
              <a:rPr lang="fi-FI"/>
              <a:pPr>
                <a:defRPr/>
              </a:pPr>
              <a:t>23.10.2018</a:t>
            </a:fld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888B9-B076-4A7F-80C4-4F4386A5C38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7164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 smtClean="0">
                <a:solidFill>
                  <a:prstClr val="black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 smtClean="0">
                <a:solidFill>
                  <a:prstClr val="black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 smtClean="0">
                <a:solidFill>
                  <a:prstClr val="black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 smtClean="0">
                <a:solidFill>
                  <a:prstClr val="black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 smtClean="0">
                <a:solidFill>
                  <a:prstClr val="black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 smtClean="0">
                <a:solidFill>
                  <a:prstClr val="black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 smtClean="0">
                <a:solidFill>
                  <a:prstClr val="black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 smtClean="0">
                <a:solidFill>
                  <a:prstClr val="black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 smtClean="0">
                <a:solidFill>
                  <a:prstClr val="black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 smtClean="0">
                <a:solidFill>
                  <a:prstClr val="black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 smtClean="0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1892A-F631-4B5C-9F51-DBFEB90CACD4}" type="datetime1">
              <a:rPr lang="fi-FI"/>
              <a:pPr>
                <a:defRPr/>
              </a:pPr>
              <a:t>23.10.2018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167B5-2028-482A-BF27-D83E2E55CF0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1349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solidFill>
                  <a:prstClr val="black"/>
                </a:solidFill>
                <a:latin typeface="Arial" panose="020B0604020202020204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8044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3954-42A7-4B5C-92A7-D8D00E37DBEE}" type="datetime1">
              <a:rPr lang="fi-FI"/>
              <a:pPr>
                <a:defRPr/>
              </a:pPr>
              <a:t>23.10.2018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F2916-3F31-40AD-BFA4-EA551F4D27D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5253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EE4D2-0663-42D0-9958-307D1EDA7B11}" type="datetime1">
              <a:rPr lang="fi-FI"/>
              <a:pPr>
                <a:defRPr/>
              </a:pPr>
              <a:t>23.10.2018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E11A3-7CE7-4E97-B049-9DFEB66BFEC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8539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2" y="6057445"/>
            <a:ext cx="1166949" cy="57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2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2" y="6057445"/>
            <a:ext cx="1166949" cy="57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42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2" y="6057445"/>
            <a:ext cx="1166949" cy="57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91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2" y="6057445"/>
            <a:ext cx="1166949" cy="57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7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2" y="6057445"/>
            <a:ext cx="1166949" cy="57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15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2" y="6057445"/>
            <a:ext cx="1166949" cy="57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2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2" y="6057445"/>
            <a:ext cx="1166949" cy="57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57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15B380E7-2DCB-456F-8073-4E9836289D87}" type="datetime1">
              <a:rPr lang="fi-FI"/>
              <a:pPr>
                <a:defRPr/>
              </a:pPr>
              <a:t>23.10.2018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713EE480-E3A8-416E-94C5-30F8D13B9C6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93" y="6199460"/>
            <a:ext cx="1009826" cy="5011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31" r:id="rId11"/>
    <p:sldLayoutId id="2147483877" r:id="rId12"/>
    <p:sldLayoutId id="2147483832" r:id="rId13"/>
    <p:sldLayoutId id="2147483878" r:id="rId14"/>
    <p:sldLayoutId id="2147483833" r:id="rId15"/>
    <p:sldLayoutId id="2147483834" r:id="rId16"/>
    <p:sldLayoutId id="2147483835" r:id="rId17"/>
    <p:sldLayoutId id="2147483908" r:id="rId18"/>
    <p:sldLayoutId id="2147483909" r:id="rId19"/>
    <p:sldLayoutId id="2147483910" r:id="rId20"/>
    <p:sldLayoutId id="2147483911" r:id="rId21"/>
    <p:sldLayoutId id="2147483912" r:id="rId22"/>
    <p:sldLayoutId id="2147483836" r:id="rId23"/>
    <p:sldLayoutId id="2147483837" r:id="rId24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Tutkinnosta vastaavat opettajat</a:t>
            </a:r>
            <a:br>
              <a:rPr lang="fi-FI" sz="3200" dirty="0" smtClean="0"/>
            </a:br>
            <a:r>
              <a:rPr lang="fi-FI" sz="3200" dirty="0" smtClean="0"/>
              <a:t>”Tutka-opet”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Toteutussuunnitelmien työstäminen yhdessä opettajien kanssa valmiiksi</a:t>
            </a:r>
          </a:p>
          <a:p>
            <a:r>
              <a:rPr lang="fi-FI" dirty="0" smtClean="0"/>
              <a:t>Toteutussuunnitelmat </a:t>
            </a:r>
            <a:r>
              <a:rPr lang="fi-FI" dirty="0" err="1" smtClean="0"/>
              <a:t>AmOsaahan</a:t>
            </a:r>
            <a:endParaRPr lang="fi-FI" dirty="0" smtClean="0"/>
          </a:p>
          <a:p>
            <a:r>
              <a:rPr lang="fi-FI" dirty="0" smtClean="0"/>
              <a:t>Tuki Primusopettajille</a:t>
            </a:r>
          </a:p>
          <a:p>
            <a:r>
              <a:rPr lang="fi-FI" dirty="0" smtClean="0"/>
              <a:t>Apuna osaamisen tunnistamisessa ja tunnustamisessa</a:t>
            </a:r>
          </a:p>
          <a:p>
            <a:r>
              <a:rPr lang="fi-FI" dirty="0" smtClean="0"/>
              <a:t>Tutkintokohtaiset arviointisuunnitelmat yhdessä </a:t>
            </a:r>
            <a:r>
              <a:rPr lang="fi-FI" dirty="0" err="1" smtClean="0"/>
              <a:t>KP:n</a:t>
            </a:r>
            <a:r>
              <a:rPr lang="fi-FI" dirty="0" smtClean="0"/>
              <a:t> ja rehtoreiden kanssa</a:t>
            </a:r>
            <a:endParaRPr lang="fi-FI" dirty="0"/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äivämäärä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10AEF89-9FD0-461D-8DF8-F024498CFD4C}" type="datetime1">
              <a:rPr lang="fi-FI" smtClean="0"/>
              <a:pPr>
                <a:defRPr/>
              </a:pPr>
              <a:t>23.10.2018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C34B3A8-9708-494D-BDAC-74BBC5EBB505}" type="slidenum">
              <a:rPr lang="fi-FI" smtClean="0"/>
              <a:pPr>
                <a:defRPr/>
              </a:pPr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161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393707" y="859231"/>
            <a:ext cx="6371618" cy="1250422"/>
          </a:xfrm>
        </p:spPr>
        <p:txBody>
          <a:bodyPr/>
          <a:lstStyle/>
          <a:p>
            <a:r>
              <a:rPr lang="fi-FI" dirty="0" smtClean="0"/>
              <a:t>Toteutussuunnitelma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>
          <a:xfrm>
            <a:off x="240219" y="1959428"/>
            <a:ext cx="6371618" cy="4427177"/>
          </a:xfrm>
        </p:spPr>
        <p:txBody>
          <a:bodyPr/>
          <a:lstStyle/>
          <a:p>
            <a:endParaRPr lang="fi-FI" dirty="0" smtClean="0"/>
          </a:p>
          <a:p>
            <a:r>
              <a:rPr lang="fi-FI" dirty="0" smtClean="0"/>
              <a:t>Tukee </a:t>
            </a:r>
            <a:r>
              <a:rPr lang="fi-FI" dirty="0"/>
              <a:t>yksilöllisten opintopolkujen </a:t>
            </a:r>
            <a:r>
              <a:rPr lang="fi-FI" dirty="0" smtClean="0"/>
              <a:t>suunnittelua</a:t>
            </a:r>
          </a:p>
          <a:p>
            <a:r>
              <a:rPr lang="fi-FI" dirty="0" smtClean="0"/>
              <a:t>Ohjaa osaamisen tunnistamista ja tunnustamista</a:t>
            </a:r>
          </a:p>
          <a:p>
            <a:r>
              <a:rPr lang="fi-FI" dirty="0" smtClean="0"/>
              <a:t>Yhtenäistää opetusta ja ohjausta</a:t>
            </a:r>
          </a:p>
          <a:p>
            <a:r>
              <a:rPr lang="fi-FI" dirty="0" smtClean="0"/>
              <a:t>Markkinoi tutkintoa</a:t>
            </a:r>
          </a:p>
          <a:p>
            <a:r>
              <a:rPr lang="fi-FI" dirty="0" smtClean="0"/>
              <a:t>Suunnitelmien päivittäminen helpottuu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 smtClean="0"/>
              <a:t>=&gt; </a:t>
            </a:r>
            <a:r>
              <a:rPr lang="fi-FI" smtClean="0"/>
              <a:t>Päivitykset valmiina 19.11.</a:t>
            </a:r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8" name="Kuvan paikkamerkki 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Ellipsi 1"/>
          <p:cNvSpPr/>
          <p:nvPr/>
        </p:nvSpPr>
        <p:spPr>
          <a:xfrm>
            <a:off x="7556863" y="1959428"/>
            <a:ext cx="1678577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Tutkinnon perusteet</a:t>
            </a:r>
            <a:endParaRPr lang="fi-FI" dirty="0"/>
          </a:p>
        </p:txBody>
      </p:sp>
      <p:sp>
        <p:nvSpPr>
          <p:cNvPr id="3" name="Ellipsi 2"/>
          <p:cNvSpPr/>
          <p:nvPr/>
        </p:nvSpPr>
        <p:spPr>
          <a:xfrm>
            <a:off x="7341325" y="2941634"/>
            <a:ext cx="2201091" cy="1848394"/>
          </a:xfrm>
          <a:prstGeom prst="ellipse">
            <a:avLst/>
          </a:prstGeom>
          <a:solidFill>
            <a:srgbClr val="00D7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Koulutuksen järjestäjä-kohtainen</a:t>
            </a:r>
          </a:p>
          <a:p>
            <a:pPr algn="ctr"/>
            <a:r>
              <a:rPr lang="fi-FI" dirty="0" smtClean="0"/>
              <a:t>Toteutus-suunnitelma</a:t>
            </a:r>
            <a:endParaRPr lang="fi-FI" dirty="0"/>
          </a:p>
        </p:txBody>
      </p:sp>
      <p:sp>
        <p:nvSpPr>
          <p:cNvPr id="6" name="Ellipsi 5"/>
          <p:cNvSpPr/>
          <p:nvPr/>
        </p:nvSpPr>
        <p:spPr>
          <a:xfrm>
            <a:off x="7447461" y="4624069"/>
            <a:ext cx="2166802" cy="15692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Osaamisen arviointia koskeva suunnitelma</a:t>
            </a:r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10476411" y="3157945"/>
            <a:ext cx="152182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i-FI" sz="2000" dirty="0" smtClean="0"/>
          </a:p>
          <a:p>
            <a:pPr algn="ctr"/>
            <a:r>
              <a:rPr lang="fi-FI" sz="2000" dirty="0" smtClean="0"/>
              <a:t>HOKS</a:t>
            </a:r>
            <a:endParaRPr lang="fi-FI" sz="2000" dirty="0"/>
          </a:p>
        </p:txBody>
      </p:sp>
      <p:cxnSp>
        <p:nvCxnSpPr>
          <p:cNvPr id="9" name="Suora nuoliyhdysviiva 8"/>
          <p:cNvCxnSpPr/>
          <p:nvPr/>
        </p:nvCxnSpPr>
        <p:spPr>
          <a:xfrm>
            <a:off x="9059091" y="2477902"/>
            <a:ext cx="1417320" cy="92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 flipV="1">
            <a:off x="9542416" y="3634739"/>
            <a:ext cx="933995" cy="3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/>
          <p:nvPr/>
        </p:nvCxnSpPr>
        <p:spPr>
          <a:xfrm flipV="1">
            <a:off x="9357886" y="3863933"/>
            <a:ext cx="1078026" cy="992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53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Tutkintokohtaisen toteutussuunnitelman rakenne </a:t>
            </a:r>
            <a:r>
              <a:rPr lang="fi-FI" sz="3200" dirty="0" err="1" smtClean="0"/>
              <a:t>ePerusteissa</a:t>
            </a:r>
            <a:endParaRPr lang="fi-FI" sz="3200" dirty="0"/>
          </a:p>
        </p:txBody>
      </p:sp>
      <p:pic>
        <p:nvPicPr>
          <p:cNvPr id="3" name="Sisällön paikkamerkki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8420" y="1411288"/>
            <a:ext cx="5039209" cy="3851275"/>
          </a:xfrm>
          <a:prstGeom prst="rect">
            <a:avLst/>
          </a:prstGeom>
        </p:spPr>
      </p:pic>
      <p:pic>
        <p:nvPicPr>
          <p:cNvPr id="2" name="Sisällön paikkamerkki 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6" y="3336925"/>
            <a:ext cx="6917484" cy="2975190"/>
          </a:xfrm>
        </p:spPr>
      </p:pic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39467584-F5BA-4440-8131-90A36122639C}" type="datetime1">
              <a:rPr lang="fi-FI" smtClean="0"/>
              <a:pPr>
                <a:defRPr/>
              </a:pPr>
              <a:t>23.10.2018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BB09000-F752-444F-A0C7-0EFA0B6ECCC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573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Tutkintokohtaisen toteutussuunnitelman rakenne </a:t>
            </a:r>
            <a:r>
              <a:rPr lang="fi-FI" sz="3200" dirty="0" err="1" smtClean="0"/>
              <a:t>ePerusteissa</a:t>
            </a:r>
            <a:endParaRPr lang="fi-FI" sz="3200" dirty="0"/>
          </a:p>
        </p:txBody>
      </p:sp>
      <p:pic>
        <p:nvPicPr>
          <p:cNvPr id="10" name="Sisällön paikkamerkki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0101" y="1964987"/>
            <a:ext cx="4829029" cy="3241403"/>
          </a:xfrm>
          <a:prstGeom prst="rect">
            <a:avLst/>
          </a:prstGeom>
        </p:spPr>
      </p:pic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199130" y="1580605"/>
            <a:ext cx="6245743" cy="4688433"/>
          </a:xfrm>
        </p:spPr>
        <p:txBody>
          <a:bodyPr/>
          <a:lstStyle/>
          <a:p>
            <a:pPr marL="0" indent="0">
              <a:buNone/>
            </a:pPr>
            <a:r>
              <a:rPr lang="fi-FI" u="sng" dirty="0" smtClean="0"/>
              <a:t>Toteutussuunnitelman tiedot</a:t>
            </a:r>
          </a:p>
          <a:p>
            <a:pPr marL="0" indent="0">
              <a:buNone/>
            </a:pPr>
            <a:endParaRPr lang="fi-FI" u="sng" dirty="0" smtClean="0"/>
          </a:p>
          <a:p>
            <a:r>
              <a:rPr lang="fi-FI" dirty="0" smtClean="0"/>
              <a:t>Toteutussuunnitelman nimi </a:t>
            </a:r>
            <a:r>
              <a:rPr lang="fi-FI" sz="2000" dirty="0" smtClean="0"/>
              <a:t>(xxx perustutkinto)</a:t>
            </a:r>
          </a:p>
          <a:p>
            <a:r>
              <a:rPr lang="fi-FI" dirty="0" smtClean="0"/>
              <a:t>Tiivistelmä </a:t>
            </a:r>
            <a:r>
              <a:rPr lang="fi-FI" sz="2000" dirty="0" smtClean="0"/>
              <a:t>(markkinointi)</a:t>
            </a:r>
            <a:endParaRPr lang="fi-FI" dirty="0" smtClean="0"/>
          </a:p>
          <a:p>
            <a:r>
              <a:rPr lang="fi-FI" dirty="0" smtClean="0"/>
              <a:t>Päätösnumero</a:t>
            </a:r>
          </a:p>
          <a:p>
            <a:r>
              <a:rPr lang="fi-FI" dirty="0" smtClean="0"/>
              <a:t>Hyväksyjä</a:t>
            </a:r>
          </a:p>
          <a:p>
            <a:r>
              <a:rPr lang="fi-FI" dirty="0" smtClean="0"/>
              <a:t>Tila </a:t>
            </a:r>
            <a:r>
              <a:rPr lang="fi-FI" sz="2000" dirty="0" smtClean="0"/>
              <a:t>(julkaistu)</a:t>
            </a:r>
          </a:p>
          <a:p>
            <a:r>
              <a:rPr lang="fi-FI" dirty="0" smtClean="0"/>
              <a:t>Päätöspäivämäärä</a:t>
            </a:r>
          </a:p>
          <a:p>
            <a:r>
              <a:rPr lang="fi-FI" dirty="0" smtClean="0"/>
              <a:t>Peruste </a:t>
            </a:r>
            <a:r>
              <a:rPr lang="fi-FI" sz="2000" dirty="0" smtClean="0"/>
              <a:t>(linkki tutkinnon perusteisiin)</a:t>
            </a:r>
          </a:p>
          <a:p>
            <a:r>
              <a:rPr lang="fi-FI" dirty="0" smtClean="0"/>
              <a:t>Koulutuksen järjestäjä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1325C5A-8EFF-41AF-A559-AF6A4FF4F168}" type="datetime1">
              <a:rPr lang="fi-FI" smtClean="0"/>
              <a:pPr>
                <a:defRPr/>
              </a:pPr>
              <a:t>23.10.2018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EEABFCDB-79F6-43A4-AAA7-3FBC8B6F9FF1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098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Tutkintokohtaisen toteutussuunnitelman rakenne </a:t>
            </a:r>
            <a:r>
              <a:rPr lang="fi-FI" sz="3200" dirty="0" err="1" smtClean="0"/>
              <a:t>ePerusteissa</a:t>
            </a:r>
            <a:endParaRPr lang="fi-FI" sz="3200" dirty="0"/>
          </a:p>
        </p:txBody>
      </p:sp>
      <p:pic>
        <p:nvPicPr>
          <p:cNvPr id="10" name="Sisällön paikkamerkki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1688" y="1555784"/>
            <a:ext cx="6301583" cy="3154680"/>
          </a:xfrm>
          <a:prstGeom prst="rect">
            <a:avLst/>
          </a:prstGeom>
        </p:spPr>
      </p:pic>
      <p:pic>
        <p:nvPicPr>
          <p:cNvPr id="11" name="Sisällön paikkamerkki 10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87386" y="3139823"/>
            <a:ext cx="5850778" cy="3129215"/>
          </a:xfrm>
          <a:prstGeom prst="rect">
            <a:avLst/>
          </a:prstGeom>
        </p:spPr>
      </p:pic>
      <p:sp>
        <p:nvSpPr>
          <p:cNvPr id="7" name="Päivämäärän paikkamerkki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1325C5A-8EFF-41AF-A559-AF6A4FF4F168}" type="datetime1">
              <a:rPr lang="fi-FI" smtClean="0"/>
              <a:pPr>
                <a:defRPr/>
              </a:pPr>
              <a:t>23.10.2018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EEABFCDB-79F6-43A4-AAA7-3FBC8B6F9FF1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15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Tutkintokohtaisen toteutussuunnitelmanrakenne </a:t>
            </a:r>
            <a:r>
              <a:rPr lang="fi-FI" sz="3200" dirty="0" err="1" smtClean="0"/>
              <a:t>ePerusteissa</a:t>
            </a:r>
            <a:endParaRPr lang="fi-FI" sz="3200" dirty="0"/>
          </a:p>
        </p:txBody>
      </p:sp>
      <p:pic>
        <p:nvPicPr>
          <p:cNvPr id="10" name="Sisällön paikkamerkki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2204" y="2867297"/>
            <a:ext cx="5389160" cy="2755276"/>
          </a:xfrm>
          <a:prstGeom prst="rect">
            <a:avLst/>
          </a:prstGeom>
        </p:spPr>
      </p:pic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61166" y="2031469"/>
            <a:ext cx="5364000" cy="3852216"/>
          </a:xfrm>
        </p:spPr>
        <p:txBody>
          <a:bodyPr/>
          <a:lstStyle/>
          <a:p>
            <a:pPr marL="0" indent="0">
              <a:buNone/>
            </a:pPr>
            <a:r>
              <a:rPr lang="fi-FI" u="sng" dirty="0" smtClean="0"/>
              <a:t>Tutkinnon osan tuotekortissa:</a:t>
            </a:r>
          </a:p>
          <a:p>
            <a:pPr marL="0" indent="0">
              <a:buNone/>
            </a:pPr>
            <a:endParaRPr lang="fi-FI" u="sng" dirty="0" smtClean="0"/>
          </a:p>
          <a:p>
            <a:r>
              <a:rPr lang="fi-FI" dirty="0" smtClean="0"/>
              <a:t>Tutkinnon osa ja laajuus</a:t>
            </a:r>
          </a:p>
          <a:p>
            <a:r>
              <a:rPr lang="fi-FI" dirty="0" smtClean="0"/>
              <a:t>Ammattitaitovaatimukset</a:t>
            </a:r>
          </a:p>
          <a:p>
            <a:r>
              <a:rPr lang="fi-FI" dirty="0" smtClean="0"/>
              <a:t>Tutkinnon osan osaamisen hankkiminen (= tutkinnon osan toteutustavat)</a:t>
            </a:r>
          </a:p>
          <a:p>
            <a:r>
              <a:rPr lang="fi-FI" dirty="0" smtClean="0"/>
              <a:t>Tutkinnon osan oppimisympäristöt</a:t>
            </a:r>
          </a:p>
          <a:p>
            <a:r>
              <a:rPr lang="fi-FI" dirty="0" smtClean="0"/>
              <a:t>Tutkinnon osan osaamisen osoittaminen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1325C5A-8EFF-41AF-A559-AF6A4FF4F168}" type="datetime1">
              <a:rPr lang="fi-FI" smtClean="0"/>
              <a:pPr>
                <a:defRPr/>
              </a:pPr>
              <a:t>23.10.2018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EEABFCDB-79F6-43A4-AAA7-3FBC8B6F9FF1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21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9BA43834-84E8-1541-A3A8-3233C81DED4A}" vid="{A24C57A2-4736-BE47-81F6-5DC6C8AD29D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4E885FE557EAF4FA718CF1F8B7B09AB" ma:contentTypeVersion="2" ma:contentTypeDescription="Luo uusi asiakirja." ma:contentTypeScope="" ma:versionID="a251e2c1c731136bb74fc1f9466ae525">
  <xsd:schema xmlns:xsd="http://www.w3.org/2001/XMLSchema" xmlns:xs="http://www.w3.org/2001/XMLSchema" xmlns:p="http://schemas.microsoft.com/office/2006/metadata/properties" xmlns:ns2="ff44bc83-aef4-4996-a781-2985a7284ed8" targetNamespace="http://schemas.microsoft.com/office/2006/metadata/properties" ma:root="true" ma:fieldsID="e9a3f6c6e74f92d9dfaa615e164a1c85" ns2:_="">
    <xsd:import namespace="ff44bc83-aef4-4996-a781-2985a7284e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44bc83-aef4-4996-a781-2985a7284e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4DD91E-3EC6-4552-843B-C1216BF1F2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FED40A-32FF-4BB6-8B34-5E5216A1A8CA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92DDE9C-E875-4761-AA42-D514F168D3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44bc83-aef4-4996-a781-2985a7284e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311</TotalTime>
  <Words>146</Words>
  <Application>Microsoft Office PowerPoint</Application>
  <PresentationFormat>Custom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HKI-bussi</vt:lpstr>
      <vt:lpstr>Tutkinnosta vastaavat opettajat ”Tutka-opet”</vt:lpstr>
      <vt:lpstr>Toteutussuunnitelma</vt:lpstr>
      <vt:lpstr>Tutkintokohtaisen toteutussuunnitelman rakenne ePerusteissa</vt:lpstr>
      <vt:lpstr>Tutkintokohtaisen toteutussuunnitelman rakenne ePerusteissa</vt:lpstr>
      <vt:lpstr>Tutkintokohtaisen toteutussuunnitelman rakenne ePerusteissa</vt:lpstr>
      <vt:lpstr>Tutkintokohtaisen toteutussuunnitelmanrakenne ePerusteissa</vt:lpstr>
    </vt:vector>
  </TitlesOfParts>
  <Company>City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 tähän toinen rivi</dc:title>
  <dc:creator>Aikavuori Arja</dc:creator>
  <cp:lastModifiedBy>Opettaja</cp:lastModifiedBy>
  <cp:revision>24</cp:revision>
  <dcterms:created xsi:type="dcterms:W3CDTF">2017-06-02T14:27:40Z</dcterms:created>
  <dcterms:modified xsi:type="dcterms:W3CDTF">2018-10-23T08:08:10Z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0x010100E4E885FE557EAF4FA718CF1F8B7B09AB</vt:lpwstr>
  </property>
</Properties>
</file>